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5" r:id="rId2"/>
    <p:sldId id="256" r:id="rId3"/>
    <p:sldId id="267" r:id="rId4"/>
    <p:sldId id="277" r:id="rId5"/>
    <p:sldId id="278" r:id="rId6"/>
    <p:sldId id="270" r:id="rId7"/>
    <p:sldId id="263" r:id="rId8"/>
    <p:sldId id="264" r:id="rId9"/>
    <p:sldId id="271"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76611" autoAdjust="0"/>
  </p:normalViewPr>
  <p:slideViewPr>
    <p:cSldViewPr snapToGrid="0">
      <p:cViewPr varScale="1">
        <p:scale>
          <a:sx n="88" d="100"/>
          <a:sy n="88" d="100"/>
        </p:scale>
        <p:origin x="14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41C7D-3D77-4766-BFA2-098DA5C04552}" type="datetimeFigureOut">
              <a:rPr lang="en-GB" smtClean="0"/>
              <a:t>11/02/2020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CCD356-7BB6-4C35-9D91-253EA2479861}" type="slidenum">
              <a:rPr lang="en-GB" smtClean="0"/>
              <a:t>‹#›</a:t>
            </a:fld>
            <a:endParaRPr lang="en-GB"/>
          </a:p>
        </p:txBody>
      </p:sp>
    </p:spTree>
    <p:extLst>
      <p:ext uri="{BB962C8B-B14F-4D97-AF65-F5344CB8AC3E}">
        <p14:creationId xmlns:p14="http://schemas.microsoft.com/office/powerpoint/2010/main" val="375813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Odd</a:t>
            </a:r>
            <a:r>
              <a:rPr lang="en-GB" baseline="0" dirty="0"/>
              <a:t> one out activities should promote thinking and discussion. Children should be encouraged to offer suggestions and possibilities, secure in the knowledge that there is absolutely no definite correct or incorrect answer to the question. Ask children to suggest as many different responses as they can and give reasons for each one. Odd one out activities are a great way to discover what children already know about a subject matter and also to uncover children’s misconceptions about science, in this case about materials. In this example, </a:t>
            </a:r>
            <a:r>
              <a:rPr lang="en-GB" sz="1200" kern="1200" baseline="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t</a:t>
            </a:r>
            <a:r>
              <a:rPr lang="en-GB" sz="1200" kern="1200" baseline="0" dirty="0">
                <a:solidFill>
                  <a:schemeClr val="tx1"/>
                </a:solidFill>
                <a:effectLst/>
                <a:latin typeface="+mn-lt"/>
                <a:ea typeface="+mn-ea"/>
                <a:cs typeface="+mn-cs"/>
              </a:rPr>
              <a:t> is important for children to understand that </a:t>
            </a:r>
            <a:r>
              <a:rPr lang="en-GB" sz="1200" kern="1200" dirty="0">
                <a:solidFill>
                  <a:schemeClr val="tx1"/>
                </a:solidFill>
                <a:effectLst/>
                <a:latin typeface="+mn-lt"/>
                <a:ea typeface="+mn-ea"/>
                <a:cs typeface="+mn-cs"/>
              </a:rPr>
              <a:t>mushrooms are not plants or animals, but fungi.</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A great video with some nice information on fungi at https://www.youtube.com/watch?v=Cm81u2xhsB8</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CCD356-7BB6-4C35-9D91-253EA2479861}" type="slidenum">
              <a:rPr lang="en-GB" smtClean="0"/>
              <a:t>3</a:t>
            </a:fld>
            <a:endParaRPr lang="en-GB"/>
          </a:p>
        </p:txBody>
      </p:sp>
    </p:spTree>
    <p:extLst>
      <p:ext uri="{BB962C8B-B14F-4D97-AF65-F5344CB8AC3E}">
        <p14:creationId xmlns:p14="http://schemas.microsoft.com/office/powerpoint/2010/main" val="26263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As a class, read the newspaper article about ‘Meat Free Monday’ and discuss the implications of turning to more sustainable sources of food as the </a:t>
            </a:r>
            <a:r>
              <a:rPr lang="en-GB" sz="1200" b="0" kern="1200" dirty="0">
                <a:solidFill>
                  <a:schemeClr val="tx1"/>
                </a:solidFill>
                <a:effectLst/>
                <a:latin typeface="+mn-lt"/>
                <a:ea typeface="+mn-ea"/>
                <a:cs typeface="+mn-cs"/>
              </a:rPr>
              <a:t>population</a:t>
            </a:r>
            <a:r>
              <a:rPr lang="en-GB" sz="1200" kern="1200" dirty="0">
                <a:solidFill>
                  <a:schemeClr val="tx1"/>
                </a:solidFill>
                <a:effectLst/>
                <a:latin typeface="+mn-lt"/>
                <a:ea typeface="+mn-ea"/>
                <a:cs typeface="+mn-cs"/>
              </a:rPr>
              <a:t> of our world continues to grow. Consider the question of how will we make sure that there is enough food to feed everyone not just now but in the future? </a:t>
            </a:r>
          </a:p>
          <a:p>
            <a:r>
              <a:rPr lang="en-GB" sz="1200" kern="1200" dirty="0">
                <a:solidFill>
                  <a:schemeClr val="tx1"/>
                </a:solidFill>
                <a:effectLst/>
                <a:latin typeface="+mn-lt"/>
                <a:ea typeface="+mn-ea"/>
                <a:cs typeface="+mn-cs"/>
              </a:rPr>
              <a:t>Discuss how the food we produce and eat has an impact on the environment. Many people today eat meat from animals, such as cows, pigs, chickens and sheep, but there is a growing opinion that meat production can have a </a:t>
            </a:r>
            <a:r>
              <a:rPr lang="en-GB" sz="1200" b="0" kern="1200" dirty="0">
                <a:solidFill>
                  <a:schemeClr val="tx1"/>
                </a:solidFill>
                <a:effectLst/>
                <a:latin typeface="+mn-lt"/>
                <a:ea typeface="+mn-ea"/>
                <a:cs typeface="+mn-cs"/>
              </a:rPr>
              <a:t>negative impact on our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CCD356-7BB6-4C35-9D91-253EA2479861}" type="slidenum">
              <a:rPr lang="en-GB" smtClean="0"/>
              <a:t>4</a:t>
            </a:fld>
            <a:endParaRPr lang="en-GB"/>
          </a:p>
        </p:txBody>
      </p:sp>
    </p:spTree>
    <p:extLst>
      <p:ext uri="{BB962C8B-B14F-4D97-AF65-F5344CB8AC3E}">
        <p14:creationId xmlns:p14="http://schemas.microsoft.com/office/powerpoint/2010/main" val="3750713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200" b="1" kern="1200" baseline="0" dirty="0">
              <a:solidFill>
                <a:srgbClr val="FF000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CCD356-7BB6-4C35-9D91-253EA2479861}" type="slidenum">
              <a:rPr lang="en-GB" smtClean="0"/>
              <a:t>5</a:t>
            </a:fld>
            <a:endParaRPr lang="en-GB"/>
          </a:p>
        </p:txBody>
      </p:sp>
    </p:spTree>
    <p:extLst>
      <p:ext uri="{BB962C8B-B14F-4D97-AF65-F5344CB8AC3E}">
        <p14:creationId xmlns:p14="http://schemas.microsoft.com/office/powerpoint/2010/main" val="275723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 that it requires a lot of land and water to raise animals. Discuss</a:t>
            </a:r>
            <a:r>
              <a:rPr lang="en-GB" sz="1200" kern="1200" baseline="0" dirty="0">
                <a:solidFill>
                  <a:schemeClr val="tx1"/>
                </a:solidFill>
                <a:effectLst/>
                <a:latin typeface="+mn-lt"/>
                <a:ea typeface="+mn-ea"/>
                <a:cs typeface="+mn-cs"/>
              </a:rPr>
              <a:t> the facts and figures about land and water usage in relation to rearing livestock. Discuss that s</a:t>
            </a:r>
            <a:r>
              <a:rPr lang="en-GB" sz="1200" kern="1200" dirty="0">
                <a:solidFill>
                  <a:schemeClr val="tx1"/>
                </a:solidFill>
                <a:effectLst/>
                <a:latin typeface="+mn-lt"/>
                <a:ea typeface="+mn-ea"/>
                <a:cs typeface="+mn-cs"/>
              </a:rPr>
              <a:t>ome people believe that the production of </a:t>
            </a:r>
            <a:r>
              <a:rPr lang="en-GB" sz="1200" b="0" kern="1200" dirty="0">
                <a:solidFill>
                  <a:schemeClr val="tx1"/>
                </a:solidFill>
                <a:effectLst/>
                <a:latin typeface="+mn-lt"/>
                <a:ea typeface="+mn-ea"/>
                <a:cs typeface="+mn-cs"/>
              </a:rPr>
              <a:t>livestock</a:t>
            </a:r>
            <a:r>
              <a:rPr lang="en-GB" sz="1200" kern="1200" dirty="0">
                <a:solidFill>
                  <a:schemeClr val="tx1"/>
                </a:solidFill>
                <a:effectLst/>
                <a:latin typeface="+mn-lt"/>
                <a:ea typeface="+mn-ea"/>
                <a:cs typeface="+mn-cs"/>
              </a:rPr>
              <a:t> releases harmful gases called </a:t>
            </a:r>
            <a:r>
              <a:rPr lang="en-GB" sz="1200" b="0" kern="1200" dirty="0">
                <a:solidFill>
                  <a:schemeClr val="tx1"/>
                </a:solidFill>
                <a:effectLst/>
                <a:latin typeface="+mn-lt"/>
                <a:ea typeface="+mn-ea"/>
                <a:cs typeface="+mn-cs"/>
              </a:rPr>
              <a:t>greenhouse gases, </a:t>
            </a:r>
            <a:r>
              <a:rPr lang="en-GB" sz="1200" kern="1200" dirty="0">
                <a:solidFill>
                  <a:schemeClr val="tx1"/>
                </a:solidFill>
                <a:effectLst/>
                <a:latin typeface="+mn-lt"/>
                <a:ea typeface="+mn-ea"/>
                <a:cs typeface="+mn-cs"/>
              </a:rPr>
              <a:t>such as methane from livestock digestion and nitrous oxide from producing animal feed, and this can lead to the</a:t>
            </a:r>
            <a:r>
              <a:rPr lang="en-GB" sz="1200" kern="1200" baseline="0" dirty="0">
                <a:solidFill>
                  <a:schemeClr val="tx1"/>
                </a:solidFill>
                <a:effectLst/>
                <a:latin typeface="+mn-lt"/>
                <a:ea typeface="+mn-ea"/>
                <a:cs typeface="+mn-cs"/>
              </a:rPr>
              <a:t> Earth’s climate gradually getting warmer as these greenhouse gases trap the heat from the Sun, in a similar way to heat being trapped in a greenhouse</a:t>
            </a:r>
            <a:r>
              <a:rPr lang="en-GB" sz="1200" kern="1200" dirty="0">
                <a:solidFill>
                  <a:schemeClr val="tx1"/>
                </a:solidFill>
                <a:effectLst/>
                <a:latin typeface="+mn-lt"/>
                <a:ea typeface="+mn-ea"/>
                <a:cs typeface="+mn-cs"/>
              </a:rPr>
              <a:t>.</a:t>
            </a:r>
            <a:r>
              <a:rPr lang="en-GB" sz="1200" kern="1200" baseline="0" dirty="0">
                <a:solidFill>
                  <a:schemeClr val="tx1"/>
                </a:solidFill>
                <a:effectLst/>
                <a:latin typeface="+mn-lt"/>
                <a:ea typeface="+mn-ea"/>
                <a:cs typeface="+mn-cs"/>
              </a:rPr>
              <a:t> Explain that if cows were a country they would be the third largest emitter of carbon after US and China according to the World Resources Institute.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There is growing opinion that cutting down on the amount of meat, especially beef, we eat is one of the ways we can tackle </a:t>
            </a:r>
            <a:r>
              <a:rPr lang="en-GB" sz="1200" b="0" kern="1200" dirty="0">
                <a:solidFill>
                  <a:schemeClr val="tx1"/>
                </a:solidFill>
                <a:effectLst/>
                <a:latin typeface="+mn-lt"/>
                <a:ea typeface="+mn-ea"/>
                <a:cs typeface="+mn-cs"/>
              </a:rPr>
              <a:t>climate change </a:t>
            </a:r>
            <a:r>
              <a:rPr lang="en-GB" sz="1200" kern="1200" dirty="0">
                <a:solidFill>
                  <a:schemeClr val="tx1"/>
                </a:solidFill>
                <a:effectLst/>
                <a:latin typeface="+mn-lt"/>
                <a:ea typeface="+mn-ea"/>
                <a:cs typeface="+mn-cs"/>
              </a:rPr>
              <a:t>and also soil, air and water pollution. For further confirmation of this, the UN has named inefficiencies in animal agriculture as 'the world's most urgent problem‘.</a:t>
            </a: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6</a:t>
            </a:fld>
            <a:endParaRPr lang="en-GB"/>
          </a:p>
        </p:txBody>
      </p:sp>
    </p:spTree>
    <p:extLst>
      <p:ext uri="{BB962C8B-B14F-4D97-AF65-F5344CB8AC3E}">
        <p14:creationId xmlns:p14="http://schemas.microsoft.com/office/powerpoint/2010/main" val="3606475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By examining the conditions required for certain types of fungi, similar</a:t>
            </a:r>
            <a:r>
              <a:rPr lang="en-GB" sz="1200" kern="1200" baseline="0" dirty="0">
                <a:solidFill>
                  <a:schemeClr val="tx1"/>
                </a:solidFill>
                <a:effectLst/>
                <a:latin typeface="+mn-lt"/>
                <a:ea typeface="+mn-ea"/>
                <a:cs typeface="+mn-cs"/>
              </a:rPr>
              <a:t> to </a:t>
            </a:r>
            <a:r>
              <a:rPr lang="en-GB" sz="1200" kern="1200" dirty="0">
                <a:solidFill>
                  <a:schemeClr val="tx1"/>
                </a:solidFill>
                <a:effectLst/>
                <a:latin typeface="+mn-lt"/>
                <a:ea typeface="+mn-ea"/>
                <a:cs typeface="+mn-cs"/>
              </a:rPr>
              <a:t>the oyster mushroom, to feed and grow,</a:t>
            </a:r>
            <a:r>
              <a:rPr lang="en-GB" sz="1200" kern="1200" baseline="0" dirty="0">
                <a:solidFill>
                  <a:schemeClr val="tx1"/>
                </a:solidFill>
                <a:effectLst/>
                <a:latin typeface="+mn-lt"/>
                <a:ea typeface="+mn-ea"/>
                <a:cs typeface="+mn-cs"/>
              </a:rPr>
              <a:t> scientists </a:t>
            </a:r>
            <a:r>
              <a:rPr lang="en-GB" sz="1200" kern="1200" dirty="0">
                <a:solidFill>
                  <a:schemeClr val="tx1"/>
                </a:solidFill>
                <a:effectLst/>
                <a:latin typeface="+mn-lt"/>
                <a:ea typeface="+mn-ea"/>
                <a:cs typeface="+mn-cs"/>
              </a:rPr>
              <a:t>have investigated another member of the fungi family and produced a new type of protein-rich food in a sustainable way. There</a:t>
            </a:r>
            <a:r>
              <a:rPr lang="en-GB" sz="1200" kern="1200" baseline="0" dirty="0">
                <a:solidFill>
                  <a:schemeClr val="tx1"/>
                </a:solidFill>
                <a:effectLst/>
                <a:latin typeface="+mn-lt"/>
                <a:ea typeface="+mn-ea"/>
                <a:cs typeface="+mn-cs"/>
              </a:rPr>
              <a:t> is a good </a:t>
            </a:r>
            <a:r>
              <a:rPr lang="en-GB" sz="1200" kern="1200" dirty="0">
                <a:solidFill>
                  <a:schemeClr val="tx1"/>
                </a:solidFill>
                <a:effectLst/>
                <a:latin typeface="+mn-lt"/>
                <a:ea typeface="+mn-ea"/>
                <a:cs typeface="+mn-cs"/>
              </a:rPr>
              <a:t>animation here about how Quorn is made which might be useful: https://www.youtube.com/watch?v=3wlprJOfNDA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Explain</a:t>
            </a:r>
            <a:r>
              <a:rPr lang="en-GB" sz="1200" kern="1200" baseline="0" dirty="0">
                <a:solidFill>
                  <a:schemeClr val="tx1"/>
                </a:solidFill>
                <a:effectLst/>
                <a:latin typeface="+mn-lt"/>
                <a:ea typeface="+mn-ea"/>
                <a:cs typeface="+mn-cs"/>
              </a:rPr>
              <a:t> to children that it is difficult to find an</a:t>
            </a:r>
            <a:r>
              <a:rPr lang="en-GB" sz="1200" kern="1200" dirty="0">
                <a:solidFill>
                  <a:schemeClr val="tx1"/>
                </a:solidFill>
                <a:effectLst/>
                <a:latin typeface="+mn-lt"/>
                <a:ea typeface="+mn-ea"/>
                <a:cs typeface="+mn-cs"/>
              </a:rPr>
              <a:t> image of the fungi 'growing' as such because it all happens in solution in special tanks called fermenters. The image on the slide shows this as the tiny beginnings</a:t>
            </a:r>
            <a:r>
              <a:rPr lang="en-GB" sz="1200" kern="1200" baseline="0" dirty="0">
                <a:solidFill>
                  <a:schemeClr val="tx1"/>
                </a:solidFill>
                <a:effectLst/>
                <a:latin typeface="+mn-lt"/>
                <a:ea typeface="+mn-ea"/>
                <a:cs typeface="+mn-cs"/>
              </a:rPr>
              <a:t> – children will be able to link this to the spores they used in the growing oyster mushrooms main activity.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7</a:t>
            </a:fld>
            <a:endParaRPr lang="en-GB"/>
          </a:p>
        </p:txBody>
      </p:sp>
    </p:spTree>
    <p:extLst>
      <p:ext uri="{BB962C8B-B14F-4D97-AF65-F5344CB8AC3E}">
        <p14:creationId xmlns:p14="http://schemas.microsoft.com/office/powerpoint/2010/main" val="379508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Quorn’s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fungi was originally discovered in the soil in Buckinghamshire</a:t>
            </a:r>
            <a:r>
              <a:rPr lang="en-GB" sz="1200" kern="1200" baseline="0" dirty="0">
                <a:solidFill>
                  <a:schemeClr val="tx1"/>
                </a:solidFill>
                <a:effectLst/>
                <a:latin typeface="+mn-lt"/>
                <a:ea typeface="+mn-ea"/>
                <a:cs typeface="+mn-cs"/>
              </a:rPr>
              <a:t> and the company now </a:t>
            </a:r>
            <a:r>
              <a:rPr lang="en-GB" sz="1200" kern="1200" dirty="0">
                <a:solidFill>
                  <a:schemeClr val="tx1"/>
                </a:solidFill>
                <a:effectLst/>
                <a:latin typeface="+mn-lt"/>
                <a:ea typeface="+mn-ea"/>
                <a:cs typeface="+mn-cs"/>
              </a:rPr>
              <a:t>cultures it in their factories.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8</a:t>
            </a:fld>
            <a:endParaRPr lang="en-GB"/>
          </a:p>
        </p:txBody>
      </p:sp>
    </p:spTree>
    <p:extLst>
      <p:ext uri="{BB962C8B-B14F-4D97-AF65-F5344CB8AC3E}">
        <p14:creationId xmlns:p14="http://schemas.microsoft.com/office/powerpoint/2010/main" val="63452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It</a:t>
            </a:r>
            <a:r>
              <a:rPr lang="en-GB" baseline="0" dirty="0"/>
              <a:t> is important to note that this new type of food</a:t>
            </a:r>
            <a:r>
              <a:rPr lang="en-GB" dirty="0"/>
              <a:t> is also high in fibre which is important for health, and which we cannot get from animal proteins.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There</a:t>
            </a:r>
            <a:r>
              <a:rPr lang="en-GB" baseline="0" dirty="0"/>
              <a:t> are some amazing statistics around like the ones on this slide  . . . children may wish to research some of their own facts and figures.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FECCD356-7BB6-4C35-9D91-253EA2479861}" type="slidenum">
              <a:rPr lang="en-GB" smtClean="0"/>
              <a:t>9</a:t>
            </a:fld>
            <a:endParaRPr lang="en-GB"/>
          </a:p>
        </p:txBody>
      </p:sp>
    </p:spTree>
    <p:extLst>
      <p:ext uri="{BB962C8B-B14F-4D97-AF65-F5344CB8AC3E}">
        <p14:creationId xmlns:p14="http://schemas.microsoft.com/office/powerpoint/2010/main" val="1142673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7A97E91-CFD5-4DD7-9CE6-8E9D755290C4}"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813503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8248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781756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7A97E91-CFD5-4DD7-9CE6-8E9D755290C4}"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033389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7A97E91-CFD5-4DD7-9CE6-8E9D755290C4}" type="datetimeFigureOut">
              <a:rPr lang="en-GB" smtClean="0"/>
              <a:t>11/02/2020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62779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7A97E91-CFD5-4DD7-9CE6-8E9D755290C4}" type="datetimeFigureOut">
              <a:rPr lang="en-GB" smtClean="0"/>
              <a:t>11/02/2020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1597517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7A97E91-CFD5-4DD7-9CE6-8E9D755290C4}" type="datetimeFigureOut">
              <a:rPr lang="en-GB" smtClean="0"/>
              <a:t>11/02/2020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72324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7A97E91-CFD5-4DD7-9CE6-8E9D755290C4}" type="datetimeFigureOut">
              <a:rPr lang="en-GB" smtClean="0"/>
              <a:t>11/02/2020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207296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A97E91-CFD5-4DD7-9CE6-8E9D755290C4}" type="datetimeFigureOut">
              <a:rPr lang="en-GB" smtClean="0"/>
              <a:t>11/02/2020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216500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11/02/2020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3406091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7A97E91-CFD5-4DD7-9CE6-8E9D755290C4}" type="datetimeFigureOut">
              <a:rPr lang="en-GB" smtClean="0"/>
              <a:t>11/02/2020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FC39A50-AA3D-4A4B-92FA-83FB8F071434}" type="slidenum">
              <a:rPr lang="en-GB" smtClean="0"/>
              <a:t>‹#›</a:t>
            </a:fld>
            <a:endParaRPr lang="en-GB"/>
          </a:p>
        </p:txBody>
      </p:sp>
    </p:spTree>
    <p:extLst>
      <p:ext uri="{BB962C8B-B14F-4D97-AF65-F5344CB8AC3E}">
        <p14:creationId xmlns:p14="http://schemas.microsoft.com/office/powerpoint/2010/main" val="4158976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97E91-CFD5-4DD7-9CE6-8E9D755290C4}" type="datetimeFigureOut">
              <a:rPr lang="en-GB" smtClean="0"/>
              <a:t>11/02/2020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C39A50-AA3D-4A4B-92FA-83FB8F071434}" type="slidenum">
              <a:rPr lang="en-GB" smtClean="0"/>
              <a:t>‹#›</a:t>
            </a:fld>
            <a:endParaRPr lang="en-GB"/>
          </a:p>
        </p:txBody>
      </p:sp>
    </p:spTree>
    <p:extLst>
      <p:ext uri="{BB962C8B-B14F-4D97-AF65-F5344CB8AC3E}">
        <p14:creationId xmlns:p14="http://schemas.microsoft.com/office/powerpoint/2010/main" val="3198471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ciec.org.uk/" TargetMode="Externa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hyperlink" Target="https://pixabay.com/go/?t=image-list-shutterstock&amp;id=28176409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s://youtu.be/F34C-JMmgC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810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227076" y="4626093"/>
            <a:ext cx="1737848" cy="369332"/>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hlinkClick r:id="rId3"/>
              </a:rPr>
              <a:t>www.ciec.org.uk</a:t>
            </a:r>
            <a:endParaRPr lang="en-US"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42611" y="2593777"/>
            <a:ext cx="1506778" cy="1670445"/>
          </a:xfrm>
          <a:prstGeom prst="rect">
            <a:avLst/>
          </a:prstGeom>
        </p:spPr>
      </p:pic>
    </p:spTree>
    <p:extLst>
      <p:ext uri="{BB962C8B-B14F-4D97-AF65-F5344CB8AC3E}">
        <p14:creationId xmlns:p14="http://schemas.microsoft.com/office/powerpoint/2010/main" val="1965057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79169" y="1648764"/>
            <a:ext cx="9144000" cy="2387600"/>
          </a:xfrm>
        </p:spPr>
        <p:txBody>
          <a:bodyPr>
            <a:normAutofit fontScale="90000"/>
          </a:bodyPr>
          <a:lstStyle/>
          <a:p>
            <a:pPr lvl="0"/>
            <a:r>
              <a:rPr lang="en-GB" dirty="0"/>
              <a:t>Sustainable sources of food: how can we grow oyster mushrooms?</a:t>
            </a:r>
          </a:p>
        </p:txBody>
      </p:sp>
    </p:spTree>
    <p:extLst>
      <p:ext uri="{BB962C8B-B14F-4D97-AF65-F5344CB8AC3E}">
        <p14:creationId xmlns:p14="http://schemas.microsoft.com/office/powerpoint/2010/main" val="4089986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132299" y="951849"/>
            <a:ext cx="5338064" cy="523220"/>
          </a:xfrm>
          <a:prstGeom prst="rect">
            <a:avLst/>
          </a:prstGeom>
        </p:spPr>
        <p:txBody>
          <a:bodyPr wrap="none">
            <a:spAutoFit/>
          </a:bodyPr>
          <a:lstStyle/>
          <a:p>
            <a:r>
              <a:rPr lang="en-GB" sz="2800" dirty="0">
                <a:ea typeface="Calibri" panose="020F0502020204030204" pitchFamily="34" charset="0"/>
              </a:rPr>
              <a:t>Which is the odd one out and why?</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0002" y="2966453"/>
            <a:ext cx="3629208" cy="290945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3618" y="2091004"/>
            <a:ext cx="3010072" cy="339239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8099" y="1182681"/>
            <a:ext cx="3263169" cy="3238500"/>
          </a:xfrm>
          <a:prstGeom prst="rect">
            <a:avLst/>
          </a:prstGeom>
        </p:spPr>
      </p:pic>
    </p:spTree>
    <p:extLst>
      <p:ext uri="{BB962C8B-B14F-4D97-AF65-F5344CB8AC3E}">
        <p14:creationId xmlns:p14="http://schemas.microsoft.com/office/powerpoint/2010/main" val="379726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1CD3B5-98B0-4280-A157-7C4B3FE5A167}"/>
              </a:ext>
            </a:extLst>
          </p:cNvPr>
          <p:cNvGrpSpPr/>
          <p:nvPr/>
        </p:nvGrpSpPr>
        <p:grpSpPr>
          <a:xfrm>
            <a:off x="1774015" y="349415"/>
            <a:ext cx="5608665" cy="5925261"/>
            <a:chOff x="1826566" y="160228"/>
            <a:chExt cx="5608665" cy="6537543"/>
          </a:xfrm>
        </p:grpSpPr>
        <p:pic>
          <p:nvPicPr>
            <p:cNvPr id="13" name="Picture 12"/>
            <p:cNvPicPr/>
            <p:nvPr/>
          </p:nvPicPr>
          <p:blipFill>
            <a:blip r:embed="rId4">
              <a:extLst>
                <a:ext uri="{28A0092B-C50C-407E-A947-70E740481C1C}">
                  <a14:useLocalDpi xmlns:a14="http://schemas.microsoft.com/office/drawing/2010/main" val="0"/>
                </a:ext>
              </a:extLst>
            </a:blip>
            <a:srcRect/>
            <a:stretch>
              <a:fillRect/>
            </a:stretch>
          </p:blipFill>
          <p:spPr bwMode="auto">
            <a:xfrm>
              <a:off x="1826566" y="160228"/>
              <a:ext cx="5608665" cy="6537543"/>
            </a:xfrm>
            <a:prstGeom prst="rect">
              <a:avLst/>
            </a:prstGeom>
            <a:noFill/>
            <a:ln>
              <a:noFill/>
            </a:ln>
          </p:spPr>
        </p:pic>
        <p:sp>
          <p:nvSpPr>
            <p:cNvPr id="14" name="Text Box 2"/>
            <p:cNvSpPr txBox="1">
              <a:spLocks noChangeArrowheads="1"/>
            </p:cNvSpPr>
            <p:nvPr/>
          </p:nvSpPr>
          <p:spPr bwMode="auto">
            <a:xfrm>
              <a:off x="2490003" y="575474"/>
              <a:ext cx="4281790" cy="541542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800" dirty="0">
                  <a:solidFill>
                    <a:srgbClr val="000000"/>
                  </a:solidFill>
                  <a:effectLst>
                    <a:outerShdw blurRad="38100" dist="19050" dir="2700000" algn="tl">
                      <a:schemeClr val="dk1">
                        <a:alpha val="40000"/>
                      </a:schemeClr>
                    </a:outerShdw>
                  </a:effectLst>
                  <a:latin typeface="Arial Black" panose="020B0A04020102020204" pitchFamily="34" charset="0"/>
                  <a:ea typeface="Calibri" panose="020F0502020204030204" pitchFamily="34" charset="0"/>
                  <a:cs typeface="Times New Roman" panose="02020603050405020304" pitchFamily="18" charset="0"/>
                </a:rPr>
                <a:t>Popularity grows for ‘Meat-free Mondays’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000000"/>
                  </a:solidFill>
                  <a:latin typeface="Arial" panose="020B0604020202020204" pitchFamily="34" charset="0"/>
                  <a:cs typeface="Arial" panose="020B0604020202020204" pitchFamily="34" charset="0"/>
                </a:rPr>
                <a:t>There is a growing interest across the country for people to </a:t>
              </a:r>
              <a:r>
                <a:rPr lang="en-GB" sz="2000" dirty="0">
                  <a:latin typeface="Arial" panose="020B0604020202020204" pitchFamily="34" charset="0"/>
                  <a:cs typeface="Arial" panose="020B0604020202020204" pitchFamily="34" charset="0"/>
                </a:rPr>
                <a:t>switch their meat dishes for vegetarian alternatives on one day per week.</a:t>
              </a:r>
            </a:p>
            <a:p>
              <a:pPr>
                <a:lnSpc>
                  <a:spcPct val="107000"/>
                </a:lnSpc>
                <a:spcAft>
                  <a:spcPts val="800"/>
                </a:spcAft>
              </a:pPr>
              <a:r>
                <a:rPr lang="en-GB" sz="2000" dirty="0">
                  <a:latin typeface="Arial" panose="020B0604020202020204" pitchFamily="34" charset="0"/>
                  <a:cs typeface="Arial" panose="020B0604020202020204" pitchFamily="34" charset="0"/>
                </a:rPr>
                <a:t>The high levels of land and water used, and greenhouse gases produced, mean that cutting down on the amount of meat we eat is a key way that we can help tackle climate change.</a:t>
              </a:r>
            </a:p>
          </p:txBody>
        </p:sp>
      </p:grpSp>
      <p:sp>
        <p:nvSpPr>
          <p:cNvPr id="12" name="Rectangle 11"/>
          <p:cNvSpPr/>
          <p:nvPr/>
        </p:nvSpPr>
        <p:spPr>
          <a:xfrm>
            <a:off x="7208865" y="712108"/>
            <a:ext cx="4779820" cy="3108543"/>
          </a:xfrm>
          <a:prstGeom prst="rect">
            <a:avLst/>
          </a:prstGeom>
        </p:spPr>
        <p:txBody>
          <a:bodyPr wrap="square">
            <a:spAutoFit/>
          </a:bodyPr>
          <a:lstStyle/>
          <a:p>
            <a:r>
              <a:rPr lang="en-GB" sz="2800" dirty="0">
                <a:latin typeface="Arial" panose="020B0604020202020204" pitchFamily="34" charset="0"/>
                <a:ea typeface="Calibri" panose="020F0502020204030204" pitchFamily="34" charset="0"/>
              </a:rPr>
              <a:t>How does the food we produce and eat </a:t>
            </a:r>
            <a:r>
              <a:rPr lang="en-GB" sz="2800" dirty="0">
                <a:solidFill>
                  <a:srgbClr val="000000"/>
                </a:solidFill>
                <a:latin typeface="Arial" panose="020B0604020202020204" pitchFamily="34" charset="0"/>
                <a:ea typeface="Calibri" panose="020F0502020204030204" pitchFamily="34" charset="0"/>
              </a:rPr>
              <a:t>have an impact on the environment?</a:t>
            </a:r>
          </a:p>
          <a:p>
            <a:endParaRPr lang="en-GB" sz="2800" dirty="0">
              <a:solidFill>
                <a:srgbClr val="000000"/>
              </a:solidFill>
              <a:latin typeface="Arial" panose="020B0604020202020204" pitchFamily="34" charset="0"/>
              <a:ea typeface="Calibri" panose="020F0502020204030204" pitchFamily="34" charset="0"/>
            </a:endParaRPr>
          </a:p>
          <a:p>
            <a:endParaRPr lang="en-GB" sz="2800" dirty="0">
              <a:solidFill>
                <a:srgbClr val="000000"/>
              </a:solidFill>
              <a:latin typeface="Arial" panose="020B0604020202020204" pitchFamily="34" charset="0"/>
            </a:endParaRPr>
          </a:p>
          <a:p>
            <a:r>
              <a:rPr lang="en-GB" sz="2800" dirty="0">
                <a:solidFill>
                  <a:srgbClr val="000000"/>
                </a:solidFill>
                <a:latin typeface="Arial" panose="020B0604020202020204" pitchFamily="34" charset="0"/>
              </a:rPr>
              <a:t>What do </a:t>
            </a:r>
            <a:r>
              <a:rPr lang="en-GB" sz="2800" b="1" dirty="0">
                <a:solidFill>
                  <a:srgbClr val="000000"/>
                </a:solidFill>
                <a:latin typeface="Arial" panose="020B0604020202020204" pitchFamily="34" charset="0"/>
              </a:rPr>
              <a:t>you</a:t>
            </a:r>
            <a:r>
              <a:rPr lang="en-GB" sz="2800" dirty="0">
                <a:solidFill>
                  <a:srgbClr val="000000"/>
                </a:solidFill>
                <a:latin typeface="Arial" panose="020B0604020202020204" pitchFamily="34" charset="0"/>
              </a:rPr>
              <a:t> think about ‘meat-free Monday? Why?</a:t>
            </a:r>
            <a:endParaRPr lang="en-GB" sz="2800" dirty="0"/>
          </a:p>
        </p:txBody>
      </p:sp>
    </p:spTree>
    <p:extLst>
      <p:ext uri="{BB962C8B-B14F-4D97-AF65-F5344CB8AC3E}">
        <p14:creationId xmlns:p14="http://schemas.microsoft.com/office/powerpoint/2010/main" val="4817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46842" y="5130050"/>
            <a:ext cx="10026868" cy="1015663"/>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With all the fossil fuel that we burn, we are adding more </a:t>
            </a:r>
            <a:r>
              <a:rPr lang="en-GB" sz="2000" b="1" dirty="0">
                <a:latin typeface="Arial" panose="020B0604020202020204" pitchFamily="34" charset="0"/>
                <a:cs typeface="Arial" panose="020B0604020202020204" pitchFamily="34" charset="0"/>
              </a:rPr>
              <a:t>greenhouse gases </a:t>
            </a:r>
            <a:r>
              <a:rPr lang="en-GB" sz="2000" dirty="0">
                <a:latin typeface="Arial" panose="020B0604020202020204" pitchFamily="34" charset="0"/>
                <a:cs typeface="Arial" panose="020B0604020202020204" pitchFamily="34" charset="0"/>
              </a:rPr>
              <a:t>to the air. The result of this is that more heat gets trapped on Earth, causing it to warm up. Over many years, the temperature on Earth will increase and this is called </a:t>
            </a:r>
            <a:r>
              <a:rPr lang="en-GB" sz="2000" b="1" dirty="0">
                <a:latin typeface="Arial" panose="020B0604020202020204" pitchFamily="34" charset="0"/>
                <a:cs typeface="Arial" panose="020B0604020202020204" pitchFamily="34" charset="0"/>
              </a:rPr>
              <a:t>climate change</a:t>
            </a:r>
            <a:r>
              <a:rPr lang="en-GB" sz="2000" dirty="0">
                <a:latin typeface="Arial" panose="020B0604020202020204" pitchFamily="34" charset="0"/>
                <a:cs typeface="Arial" panose="020B0604020202020204" pitchFamily="34" charset="0"/>
              </a:rPr>
              <a:t>.</a:t>
            </a:r>
          </a:p>
        </p:txBody>
      </p:sp>
      <p:sp>
        <p:nvSpPr>
          <p:cNvPr id="6" name="Rectangle 5"/>
          <p:cNvSpPr/>
          <p:nvPr/>
        </p:nvSpPr>
        <p:spPr>
          <a:xfrm>
            <a:off x="3693621" y="347370"/>
            <a:ext cx="8155825" cy="707886"/>
          </a:xfrm>
          <a:prstGeom prst="rect">
            <a:avLst/>
          </a:prstGeom>
        </p:spPr>
        <p:txBody>
          <a:bodyPr wrap="square">
            <a:spAutoFit/>
          </a:bodyPr>
          <a:lstStyle/>
          <a:p>
            <a:r>
              <a:rPr lang="en-GB" sz="2000" b="1" dirty="0">
                <a:solidFill>
                  <a:srgbClr val="111111"/>
                </a:solidFill>
                <a:latin typeface="Arial" panose="020B0604020202020204" pitchFamily="34" charset="0"/>
                <a:cs typeface="Arial" panose="020B0604020202020204" pitchFamily="34" charset="0"/>
              </a:rPr>
              <a:t>Greenhouse gases </a:t>
            </a:r>
            <a:r>
              <a:rPr lang="en-GB" sz="2000" dirty="0">
                <a:solidFill>
                  <a:srgbClr val="111111"/>
                </a:solidFill>
                <a:latin typeface="Arial" panose="020B0604020202020204" pitchFamily="34" charset="0"/>
                <a:cs typeface="Arial" panose="020B0604020202020204" pitchFamily="34" charset="0"/>
              </a:rPr>
              <a:t>are certain gases in the air, including carbon dioxide, that trap heat from the Sun, so it stays close to the Earth.</a:t>
            </a:r>
            <a:endParaRPr lang="en-GB" sz="2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3125" y="1473403"/>
            <a:ext cx="4210050" cy="3238500"/>
          </a:xfrm>
          <a:prstGeom prst="rect">
            <a:avLst/>
          </a:prstGeom>
        </p:spPr>
      </p:pic>
    </p:spTree>
    <p:extLst>
      <p:ext uri="{BB962C8B-B14F-4D97-AF65-F5344CB8AC3E}">
        <p14:creationId xmlns:p14="http://schemas.microsoft.com/office/powerpoint/2010/main" val="2946560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8038094" y="1505649"/>
            <a:ext cx="3540061" cy="923330"/>
          </a:xfrm>
          <a:prstGeom prst="rect">
            <a:avLst/>
          </a:prstGeom>
        </p:spPr>
        <p:txBody>
          <a:bodyPr wrap="square">
            <a:spAutoFit/>
          </a:bodyPr>
          <a:lstStyle/>
          <a:p>
            <a:pPr algn="ctr"/>
            <a:r>
              <a:rPr lang="en-GB" dirty="0">
                <a:latin typeface="Arial" panose="020B0604020202020204" pitchFamily="34" charset="0"/>
                <a:ea typeface="PMingLiU"/>
                <a:cs typeface="Arial" panose="020B0604020202020204" pitchFamily="34" charset="0"/>
              </a:rPr>
              <a:t>Nearly a third of the Earth’s land surface is used for raising animals for us to eat</a:t>
            </a:r>
            <a:endParaRPr lang="en-GB" dirty="0"/>
          </a:p>
        </p:txBody>
      </p:sp>
      <p:sp>
        <p:nvSpPr>
          <p:cNvPr id="11" name="Rectangle 10"/>
          <p:cNvSpPr/>
          <p:nvPr/>
        </p:nvSpPr>
        <p:spPr>
          <a:xfrm>
            <a:off x="499599" y="5868494"/>
            <a:ext cx="3823855" cy="646331"/>
          </a:xfrm>
          <a:prstGeom prst="rect">
            <a:avLst/>
          </a:prstGeom>
        </p:spPr>
        <p:txBody>
          <a:bodyPr wrap="square">
            <a:spAutoFit/>
          </a:bodyPr>
          <a:lstStyle/>
          <a:p>
            <a:pPr algn="ctr">
              <a:spcAft>
                <a:spcPts val="800"/>
              </a:spcAft>
            </a:pPr>
            <a:r>
              <a:rPr lang="en-GB" dirty="0">
                <a:latin typeface="Arial" panose="020B0604020202020204" pitchFamily="34" charset="0"/>
                <a:ea typeface="PMingLiU"/>
                <a:cs typeface="Arial" panose="020B0604020202020204" pitchFamily="34" charset="0"/>
              </a:rPr>
              <a:t>Millions of gallons of water are used for producing animal feeds.</a:t>
            </a:r>
            <a:r>
              <a:rPr lang="en-GB" dirty="0">
                <a:latin typeface="Arial" panose="020B0604020202020204" pitchFamily="34" charset="0"/>
                <a:ea typeface="Calibri" panose="020F0502020204030204" pitchFamily="34" charset="0"/>
                <a:cs typeface="Arial" panose="020B0604020202020204" pitchFamily="34" charset="0"/>
              </a:rPr>
              <a:t> </a:t>
            </a:r>
          </a:p>
        </p:txBody>
      </p:sp>
      <p:sp>
        <p:nvSpPr>
          <p:cNvPr id="12" name="Rectangle 11"/>
          <p:cNvSpPr/>
          <p:nvPr/>
        </p:nvSpPr>
        <p:spPr>
          <a:xfrm>
            <a:off x="4157192" y="3680394"/>
            <a:ext cx="3631382" cy="2031325"/>
          </a:xfrm>
          <a:prstGeom prst="rect">
            <a:avLst/>
          </a:prstGeom>
        </p:spPr>
        <p:txBody>
          <a:bodyPr wrap="square">
            <a:spAutoFit/>
          </a:bodyPr>
          <a:lstStyle/>
          <a:p>
            <a:pPr algn="ctr"/>
            <a:r>
              <a:rPr lang="en-GB" dirty="0">
                <a:latin typeface="Arial" panose="020B0604020202020204" pitchFamily="34" charset="0"/>
                <a:ea typeface="Calibri" panose="020F0502020204030204" pitchFamily="34" charset="0"/>
                <a:cs typeface="Arial" panose="020B0604020202020204" pitchFamily="34" charset="0"/>
              </a:rPr>
              <a:t>Raising these animals produces harmful gases called </a:t>
            </a:r>
            <a:r>
              <a:rPr lang="en-GB" b="1" dirty="0">
                <a:latin typeface="Arial" panose="020B0604020202020204" pitchFamily="34" charset="0"/>
                <a:ea typeface="Calibri" panose="020F0502020204030204" pitchFamily="34" charset="0"/>
                <a:cs typeface="Arial" panose="020B0604020202020204" pitchFamily="34" charset="0"/>
              </a:rPr>
              <a:t>greenhouse gases. </a:t>
            </a:r>
          </a:p>
          <a:p>
            <a:pPr algn="ctr"/>
            <a:endParaRPr lang="en-GB" b="1" dirty="0">
              <a:latin typeface="Arial" panose="020B0604020202020204" pitchFamily="34" charset="0"/>
              <a:ea typeface="Calibri" panose="020F0502020204030204" pitchFamily="34" charset="0"/>
              <a:cs typeface="Arial" panose="020B0604020202020204" pitchFamily="34" charset="0"/>
            </a:endParaRPr>
          </a:p>
          <a:p>
            <a:pPr algn="ctr"/>
            <a:r>
              <a:rPr lang="en-GB" dirty="0">
                <a:latin typeface="Arial" panose="020B0604020202020204" pitchFamily="34" charset="0"/>
                <a:ea typeface="Calibri" panose="020F0502020204030204" pitchFamily="34" charset="0"/>
                <a:cs typeface="Arial" panose="020B0604020202020204" pitchFamily="34" charset="0"/>
              </a:rPr>
              <a:t>This can lead to the Earth gradually getting warmer – also known as </a:t>
            </a:r>
            <a:r>
              <a:rPr lang="en-GB" b="1" dirty="0">
                <a:latin typeface="Arial" panose="020B0604020202020204" pitchFamily="34" charset="0"/>
                <a:ea typeface="Calibri" panose="020F0502020204030204" pitchFamily="34" charset="0"/>
                <a:cs typeface="Arial" panose="020B0604020202020204" pitchFamily="34" charset="0"/>
              </a:rPr>
              <a:t>climate change</a:t>
            </a:r>
            <a:r>
              <a:rPr lang="en-GB" dirty="0">
                <a:latin typeface="Arial" panose="020B0604020202020204" pitchFamily="34" charset="0"/>
                <a:ea typeface="Calibri" panose="020F0502020204030204" pitchFamily="34" charset="0"/>
                <a:cs typeface="Arial" panose="020B0604020202020204" pitchFamily="34" charset="0"/>
              </a:rPr>
              <a:t>.</a:t>
            </a:r>
            <a:endParaRPr lang="en-GB" dirty="0"/>
          </a:p>
        </p:txBody>
      </p:sp>
      <p:sp>
        <p:nvSpPr>
          <p:cNvPr id="13" name="Rectangle 12"/>
          <p:cNvSpPr/>
          <p:nvPr/>
        </p:nvSpPr>
        <p:spPr>
          <a:xfrm>
            <a:off x="4237801" y="408514"/>
            <a:ext cx="3310032" cy="461665"/>
          </a:xfrm>
          <a:prstGeom prst="rect">
            <a:avLst/>
          </a:prstGeom>
        </p:spPr>
        <p:txBody>
          <a:bodyPr wrap="square">
            <a:spAutoFit/>
          </a:bodyPr>
          <a:lstStyle/>
          <a:p>
            <a:r>
              <a:rPr lang="en-GB" sz="2400" b="1" dirty="0">
                <a:latin typeface="Arial" panose="020B0604020202020204" pitchFamily="34" charset="0"/>
                <a:ea typeface="Calibri" panose="020F0502020204030204" pitchFamily="34" charset="0"/>
              </a:rPr>
              <a:t>Did you know . . . ?</a:t>
            </a:r>
          </a:p>
        </p:txBody>
      </p:sp>
      <p:pic>
        <p:nvPicPr>
          <p:cNvPr id="14" name="Picture 2" descr="https://image.shutterstock.com/image-photo/buckets-corn-animal-feed-260nw-281764097.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031" y="3127350"/>
            <a:ext cx="3432992" cy="25647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38094" y="2496442"/>
            <a:ext cx="3290541" cy="2367904"/>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7801" y="1227552"/>
            <a:ext cx="3421635" cy="2281090"/>
          </a:xfrm>
          <a:prstGeom prst="rect">
            <a:avLst/>
          </a:prstGeom>
        </p:spPr>
      </p:pic>
    </p:spTree>
    <p:extLst>
      <p:ext uri="{BB962C8B-B14F-4D97-AF65-F5344CB8AC3E}">
        <p14:creationId xmlns:p14="http://schemas.microsoft.com/office/powerpoint/2010/main" val="181460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1608710" y="1535680"/>
            <a:ext cx="9854695" cy="646331"/>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Scientists and engineers have found more sustainable ways to </a:t>
            </a:r>
            <a:r>
              <a:rPr lang="en-GB" dirty="0">
                <a:latin typeface="Arial" panose="020B0604020202020204" pitchFamily="34" charset="0"/>
                <a:cs typeface="Arial" panose="020B0604020202020204" pitchFamily="34" charset="0"/>
              </a:rPr>
              <a:t>produce sources of food by using less land and water and creating fewer </a:t>
            </a:r>
            <a:r>
              <a:rPr lang="en-GB" b="1" dirty="0">
                <a:latin typeface="Arial" panose="020B0604020202020204" pitchFamily="34" charset="0"/>
                <a:cs typeface="Arial" panose="020B0604020202020204" pitchFamily="34" charset="0"/>
              </a:rPr>
              <a:t>greenhouse gases</a:t>
            </a:r>
            <a:r>
              <a:rPr lang="en-GB" dirty="0">
                <a:latin typeface="Arial" panose="020B0604020202020204" pitchFamily="34" charset="0"/>
                <a:cs typeface="Arial" panose="020B0604020202020204" pitchFamily="34" charset="0"/>
              </a:rPr>
              <a:t>. </a:t>
            </a:r>
            <a:endParaRPr lang="en-GB" dirty="0">
              <a:latin typeface="Arial" panose="020B0604020202020204" pitchFamily="34" charset="0"/>
              <a:ea typeface="Calibri" panose="020F0502020204030204" pitchFamily="34" charset="0"/>
              <a:cs typeface="Arial" panose="020B0604020202020204" pitchFamily="34" charset="0"/>
            </a:endParaRPr>
          </a:p>
        </p:txBody>
      </p:sp>
      <p:sp>
        <p:nvSpPr>
          <p:cNvPr id="16" name="Rectangle 15"/>
          <p:cNvSpPr/>
          <p:nvPr/>
        </p:nvSpPr>
        <p:spPr>
          <a:xfrm>
            <a:off x="1959576" y="791014"/>
            <a:ext cx="8338587" cy="461665"/>
          </a:xfrm>
          <a:prstGeom prst="rect">
            <a:avLst/>
          </a:prstGeom>
        </p:spPr>
        <p:txBody>
          <a:bodyPr wrap="square">
            <a:spAutoFit/>
          </a:bodyPr>
          <a:lstStyle/>
          <a:p>
            <a:r>
              <a:rPr lang="en-GB" sz="2400" dirty="0">
                <a:latin typeface="Arial" panose="020B0604020202020204" pitchFamily="34" charset="0"/>
              </a:rPr>
              <a:t>Rethinking food production: one company’s solution . . .  </a:t>
            </a:r>
            <a:endParaRPr lang="en-GB" sz="2400" dirty="0"/>
          </a:p>
        </p:txBody>
      </p:sp>
      <p:sp>
        <p:nvSpPr>
          <p:cNvPr id="17" name="Rectangle 16"/>
          <p:cNvSpPr/>
          <p:nvPr/>
        </p:nvSpPr>
        <p:spPr>
          <a:xfrm>
            <a:off x="1105791" y="2550035"/>
            <a:ext cx="5163102" cy="1579920"/>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By investigating the growth of certain types of </a:t>
            </a:r>
            <a:r>
              <a:rPr lang="en-GB" b="1" dirty="0">
                <a:latin typeface="Arial" panose="020B0604020202020204" pitchFamily="34" charset="0"/>
                <a:ea typeface="Calibri" panose="020F0502020204030204" pitchFamily="34" charset="0"/>
              </a:rPr>
              <a:t>fungi</a:t>
            </a:r>
            <a:r>
              <a:rPr lang="en-GB" dirty="0">
                <a:latin typeface="Arial" panose="020B0604020202020204" pitchFamily="34" charset="0"/>
                <a:ea typeface="Calibri" panose="020F0502020204030204" pitchFamily="34" charset="0"/>
              </a:rPr>
              <a:t>, scientists have produced a new type of food that can contain as much protein as milk and meat from animals!</a:t>
            </a:r>
          </a:p>
          <a:p>
            <a:pPr>
              <a:spcAft>
                <a:spcPts val="825"/>
              </a:spcAft>
            </a:pPr>
            <a:r>
              <a:rPr lang="en-GB" dirty="0">
                <a:latin typeface="Arial" panose="020B0604020202020204" pitchFamily="34" charset="0"/>
                <a:ea typeface="Calibri" panose="020F0502020204030204" pitchFamily="34" charset="0"/>
              </a:rPr>
              <a:t> </a:t>
            </a:r>
          </a:p>
        </p:txBody>
      </p:sp>
      <p:pic>
        <p:nvPicPr>
          <p:cNvPr id="18" name="Picture 2" descr="These few specks have the capability to produce 40,000 tonnes of mycoprotein">
            <a:extLst>
              <a:ext uri="{FF2B5EF4-FFF2-40B4-BE49-F238E27FC236}">
                <a16:creationId xmlns:a16="http://schemas.microsoft.com/office/drawing/2014/main" id="{7C8C6C69-EA90-4C80-811C-0C3CC81B66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61" r="19183"/>
          <a:stretch/>
        </p:blipFill>
        <p:spPr bwMode="auto">
          <a:xfrm>
            <a:off x="6384507" y="2562970"/>
            <a:ext cx="4289805" cy="275787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105791" y="4017919"/>
            <a:ext cx="4919696" cy="1302921"/>
          </a:xfrm>
          <a:prstGeom prst="rect">
            <a:avLst/>
          </a:prstGeom>
        </p:spPr>
        <p:txBody>
          <a:bodyPr wrap="square">
            <a:spAutoFit/>
          </a:bodyPr>
          <a:lstStyle/>
          <a:p>
            <a:pPr>
              <a:spcAft>
                <a:spcPts val="825"/>
              </a:spcAft>
            </a:pPr>
            <a:r>
              <a:rPr lang="en-GB" dirty="0">
                <a:latin typeface="Arial" panose="020B0604020202020204" pitchFamily="34" charset="0"/>
                <a:ea typeface="Calibri" panose="020F0502020204030204" pitchFamily="34" charset="0"/>
              </a:rPr>
              <a:t>Can you see the specks on the paper? </a:t>
            </a:r>
          </a:p>
          <a:p>
            <a:pPr>
              <a:spcAft>
                <a:spcPts val="825"/>
              </a:spcAft>
            </a:pPr>
            <a:r>
              <a:rPr lang="en-GB" dirty="0">
                <a:latin typeface="Arial" panose="020B0604020202020204" pitchFamily="34" charset="0"/>
                <a:ea typeface="Calibri" panose="020F0502020204030204" pitchFamily="34" charset="0"/>
              </a:rPr>
              <a:t>These are the spores of the fungi used to make the main ingredient in this new type of food. </a:t>
            </a:r>
          </a:p>
        </p:txBody>
      </p:sp>
    </p:spTree>
    <p:extLst>
      <p:ext uri="{BB962C8B-B14F-4D97-AF65-F5344CB8AC3E}">
        <p14:creationId xmlns:p14="http://schemas.microsoft.com/office/powerpoint/2010/main" val="111787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499452" y="1788275"/>
            <a:ext cx="5540368" cy="3016210"/>
          </a:xfrm>
          <a:prstGeom prst="rect">
            <a:avLst/>
          </a:prstGeom>
        </p:spPr>
        <p:txBody>
          <a:bodyPr wrap="square">
            <a:spAutoFit/>
          </a:bodyPr>
          <a:lstStyle/>
          <a:p>
            <a:pPr>
              <a:spcAft>
                <a:spcPts val="0"/>
              </a:spcAft>
            </a:pPr>
            <a:r>
              <a:rPr lang="en-GB" dirty="0">
                <a:latin typeface="Arial" panose="020B0604020202020204" pitchFamily="34" charset="0"/>
                <a:ea typeface="Calibri" panose="020F0502020204030204" pitchFamily="34" charset="0"/>
              </a:rPr>
              <a:t>Companies like Quorn in Billingham, north-east England, produce a sustainable</a:t>
            </a:r>
            <a:r>
              <a:rPr lang="en-GB" dirty="0">
                <a:solidFill>
                  <a:srgbClr val="FFFF00"/>
                </a:solidFill>
                <a:latin typeface="Arial" panose="020B0604020202020204" pitchFamily="34" charset="0"/>
                <a:ea typeface="Calibri" panose="020F0502020204030204" pitchFamily="34" charset="0"/>
              </a:rPr>
              <a:t> </a:t>
            </a:r>
            <a:r>
              <a:rPr lang="en-GB" b="1" dirty="0">
                <a:latin typeface="Arial" panose="020B0604020202020204" pitchFamily="34" charset="0"/>
                <a:ea typeface="Calibri" panose="020F0502020204030204" pitchFamily="34" charset="0"/>
              </a:rPr>
              <a:t>protein </a:t>
            </a:r>
            <a:r>
              <a:rPr lang="en-GB" dirty="0">
                <a:latin typeface="Arial" panose="020B0604020202020204" pitchFamily="34" charset="0"/>
                <a:ea typeface="Calibri" panose="020F0502020204030204" pitchFamily="34" charset="0"/>
              </a:rPr>
              <a:t>from</a:t>
            </a:r>
            <a:r>
              <a:rPr lang="en-GB" b="1" dirty="0">
                <a:latin typeface="Arial" panose="020B0604020202020204" pitchFamily="34" charset="0"/>
                <a:ea typeface="Calibri" panose="020F0502020204030204" pitchFamily="34" charset="0"/>
              </a:rPr>
              <a:t> fungi</a:t>
            </a:r>
            <a:r>
              <a:rPr lang="en-GB" dirty="0">
                <a:latin typeface="Arial" panose="020B0604020202020204" pitchFamily="34" charset="0"/>
                <a:ea typeface="Calibri" panose="020F0502020204030204" pitchFamily="34" charset="0"/>
              </a:rPr>
              <a:t>. </a:t>
            </a:r>
          </a:p>
          <a:p>
            <a:pPr>
              <a:spcAft>
                <a:spcPts val="0"/>
              </a:spcAft>
            </a:pPr>
            <a:endParaRPr lang="en-GB" dirty="0">
              <a:solidFill>
                <a:srgbClr val="333333"/>
              </a:solidFill>
              <a:latin typeface="Arial" panose="020B0604020202020204" pitchFamily="34" charset="0"/>
              <a:ea typeface="Times New Roman" panose="02020603050405020304" pitchFamily="18" charset="0"/>
            </a:endParaRPr>
          </a:p>
          <a:p>
            <a:pPr>
              <a:spcAft>
                <a:spcPts val="0"/>
              </a:spcAft>
            </a:pPr>
            <a:r>
              <a:rPr lang="en-GB" dirty="0">
                <a:solidFill>
                  <a:srgbClr val="333333"/>
                </a:solidFill>
                <a:latin typeface="Arial" panose="020B0604020202020204" pitchFamily="34" charset="0"/>
                <a:ea typeface="Times New Roman" panose="02020603050405020304" pitchFamily="18" charset="0"/>
              </a:rPr>
              <a:t>It is harvested then fermented using the same method used to make bread, beer and yoghurts. It is then cooked with egg whites, yeast and flavourings to produce a dough. Finally it is frozen to create a meat-like texture and then used as an ingredient in their food products.</a:t>
            </a:r>
          </a:p>
          <a:p>
            <a:pPr>
              <a:spcAft>
                <a:spcPts val="0"/>
              </a:spcAft>
            </a:pPr>
            <a:endParaRPr lang="en-GB" sz="2800" dirty="0">
              <a:effectLst/>
              <a:latin typeface="Arial" panose="020B0604020202020204" pitchFamily="34" charset="0"/>
              <a:ea typeface="Times New Roman" panose="02020603050405020304" pitchFamily="18" charset="0"/>
            </a:endParaRPr>
          </a:p>
        </p:txBody>
      </p:sp>
      <p:sp>
        <p:nvSpPr>
          <p:cNvPr id="8" name="Rectangle 7"/>
          <p:cNvSpPr/>
          <p:nvPr/>
        </p:nvSpPr>
        <p:spPr>
          <a:xfrm>
            <a:off x="1499452" y="4674788"/>
            <a:ext cx="8502357" cy="1482970"/>
          </a:xfrm>
          <a:prstGeom prst="rect">
            <a:avLst/>
          </a:prstGeom>
        </p:spPr>
        <p:txBody>
          <a:bodyPr wrap="square">
            <a:spAutoFit/>
          </a:bodyPr>
          <a:lstStyle/>
          <a:p>
            <a:pPr>
              <a:lnSpc>
                <a:spcPct val="107000"/>
              </a:lnSpc>
              <a:spcAft>
                <a:spcPts val="800"/>
              </a:spcAft>
            </a:pPr>
            <a:r>
              <a:rPr lang="en-GB"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Many people say that it looks like meat and tastes like meat and so is an excellent substitute made in a heathier, more environmentally friendly way</a:t>
            </a:r>
            <a:r>
              <a:rPr lang="en-GB"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a:t>
            </a:r>
          </a:p>
          <a:p>
            <a:pPr>
              <a:lnSpc>
                <a:spcPct val="107000"/>
              </a:lnSpc>
              <a:spcAft>
                <a:spcPts val="800"/>
              </a:spcAft>
            </a:pPr>
            <a:r>
              <a:rPr lang="en-GB"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hlinkClick r:id="rId4"/>
              </a:rPr>
              <a:t>Quorn Video Link</a:t>
            </a:r>
            <a:endParaRPr lang="en-GB"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800"/>
              </a:spcAft>
            </a:pPr>
            <a:endParaRPr lang="en-GB"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070769" y="1883324"/>
            <a:ext cx="2674338" cy="231582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9488285" y="1969896"/>
            <a:ext cx="2718215" cy="2142675"/>
          </a:xfrm>
          <a:prstGeom prst="rect">
            <a:avLst/>
          </a:prstGeom>
        </p:spPr>
      </p:pic>
      <p:pic>
        <p:nvPicPr>
          <p:cNvPr id="15" name="Picture 2" descr="Image result for quorn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98933" y="472192"/>
            <a:ext cx="1451295" cy="76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33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2196500" y="566859"/>
            <a:ext cx="10668000" cy="685059"/>
          </a:xfrm>
          <a:prstGeom prst="rect">
            <a:avLst/>
          </a:prstGeom>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Thanks to companies like this, alternative sources of protein are also high in fibre </a:t>
            </a:r>
            <a:br>
              <a:rPr lang="en-GB"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and use 90% less land and water and have a smaller </a:t>
            </a:r>
            <a:r>
              <a:rPr lang="en-GB" b="1" dirty="0">
                <a:latin typeface="Arial" panose="020B0604020202020204" pitchFamily="34" charset="0"/>
                <a:ea typeface="Calibri" panose="020F0502020204030204" pitchFamily="34" charset="0"/>
                <a:cs typeface="Times New Roman" panose="02020603050405020304" pitchFamily="18" charset="0"/>
              </a:rPr>
              <a:t>carbon footprint.</a:t>
            </a:r>
            <a:endParaRPr lang="en-GB" dirty="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1917500" y="1480048"/>
            <a:ext cx="9124061" cy="695944"/>
          </a:xfrm>
          <a:prstGeom prst="rect">
            <a:avLst/>
          </a:prstGeom>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It has been reported that if 1000 people ate alternative products instead of ground beef, </a:t>
            </a:r>
            <a:br>
              <a:rPr lang="en-GB"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once a week for a year, the land saved would be the same as . . .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315" y="2495971"/>
            <a:ext cx="2983263" cy="1823125"/>
          </a:xfrm>
          <a:prstGeom prst="rect">
            <a:avLst/>
          </a:prstGeom>
        </p:spPr>
      </p:pic>
      <p:sp>
        <p:nvSpPr>
          <p:cNvPr id="13" name="Rectangle 12"/>
          <p:cNvSpPr/>
          <p:nvPr/>
        </p:nvSpPr>
        <p:spPr>
          <a:xfrm>
            <a:off x="8339925" y="3213185"/>
            <a:ext cx="2701636" cy="388696"/>
          </a:xfrm>
          <a:prstGeom prst="rect">
            <a:avLst/>
          </a:prstGeom>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nearly 22 sports fields!</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a:xfrm>
            <a:off x="375889" y="5335668"/>
            <a:ext cx="4744751" cy="646331"/>
          </a:xfrm>
          <a:prstGeom prst="rect">
            <a:avLst/>
          </a:prstGeom>
        </p:spPr>
        <p:txBody>
          <a:bodyPr wrap="square">
            <a:spAutoFit/>
          </a:bodyPr>
          <a:lstStyle/>
          <a:p>
            <a:r>
              <a:rPr lang="en-GB" dirty="0">
                <a:latin typeface="Arial" panose="020B0604020202020204" pitchFamily="34" charset="0"/>
                <a:ea typeface="Calibri" panose="020F0502020204030204" pitchFamily="34" charset="0"/>
                <a:cs typeface="Times New Roman" panose="02020603050405020304" pitchFamily="18" charset="0"/>
              </a:rPr>
              <a:t>and the carbon dioxide savings would be the same as . . . </a:t>
            </a:r>
            <a:endParaRPr lang="en-GB" dirty="0"/>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7316" y="4584225"/>
            <a:ext cx="2983263" cy="1874895"/>
          </a:xfrm>
          <a:prstGeom prst="rect">
            <a:avLst/>
          </a:prstGeom>
        </p:spPr>
      </p:pic>
      <p:sp>
        <p:nvSpPr>
          <p:cNvPr id="16" name="Rectangle 15"/>
          <p:cNvSpPr/>
          <p:nvPr/>
        </p:nvSpPr>
        <p:spPr>
          <a:xfrm>
            <a:off x="8339925" y="4650609"/>
            <a:ext cx="2392846" cy="981423"/>
          </a:xfrm>
          <a:prstGeom prst="rect">
            <a:avLst/>
          </a:prstGeom>
        </p:spPr>
        <p:txBody>
          <a:bodyPr wrap="square">
            <a:spAutoFit/>
          </a:bodyPr>
          <a:lstStyle/>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52 round trip flights </a:t>
            </a:r>
            <a:br>
              <a:rPr lang="en-GB"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between London and </a:t>
            </a:r>
            <a:br>
              <a:rPr lang="en-GB" dirty="0">
                <a:latin typeface="Arial" panose="020B0604020202020204" pitchFamily="34" charset="0"/>
                <a:ea typeface="Calibri" panose="020F0502020204030204" pitchFamily="34" charset="0"/>
                <a:cs typeface="Times New Roman" panose="02020603050405020304" pitchFamily="18" charset="0"/>
              </a:rPr>
            </a:br>
            <a:r>
              <a:rPr lang="en-GB" dirty="0">
                <a:latin typeface="Arial" panose="020B0604020202020204" pitchFamily="34" charset="0"/>
                <a:ea typeface="Calibri" panose="020F0502020204030204" pitchFamily="34" charset="0"/>
                <a:cs typeface="Times New Roman" panose="02020603050405020304" pitchFamily="18" charset="0"/>
              </a:rPr>
              <a:t>New York!</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21061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1052</TotalTime>
  <Words>1182</Words>
  <Application>Microsoft Office PowerPoint</Application>
  <PresentationFormat>Widescreen</PresentationFormat>
  <Paragraphs>52</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Arial Black</vt:lpstr>
      <vt:lpstr>Calibri</vt:lpstr>
      <vt:lpstr>PMingLiU</vt:lpstr>
      <vt:lpstr>Times New Roman</vt:lpstr>
      <vt:lpstr>Office Theme</vt:lpstr>
      <vt:lpstr>PowerPoint Presentation</vt:lpstr>
      <vt:lpstr>Sustainable sources of food: how can we grow oyster mushrooms?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dc:title>
  <dc:creator>Nicky Waller</dc:creator>
  <cp:lastModifiedBy>Jo Eastwood</cp:lastModifiedBy>
  <cp:revision>76</cp:revision>
  <dcterms:created xsi:type="dcterms:W3CDTF">2019-03-06T11:45:51Z</dcterms:created>
  <dcterms:modified xsi:type="dcterms:W3CDTF">2020-02-11T18:37:59Z</dcterms:modified>
</cp:coreProperties>
</file>